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513" r:id="rId3"/>
    <p:sldId id="540" r:id="rId4"/>
    <p:sldId id="541" r:id="rId5"/>
    <p:sldId id="542" r:id="rId6"/>
    <p:sldId id="375" r:id="rId7"/>
  </p:sldIdLst>
  <p:sldSz cx="9144000" cy="6858000" type="screen4x3"/>
  <p:notesSz cx="6858000" cy="9144000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0066"/>
    <a:srgbClr val="CCECFF"/>
    <a:srgbClr val="0000FF"/>
    <a:srgbClr val="FF0066"/>
    <a:srgbClr val="FF0000"/>
    <a:srgbClr val="FF66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2052" name="Rectangle 4"/>
          <p:cNvSpPr>
            <a:spLocks noGrp="1" noRo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3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F47E197-F3BA-4D16-8A43-E78F6C8C0B7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094915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59387B-4FB7-4A4E-93C8-618A6A04976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45952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3F140C-1F39-4E19-A3DC-E1836F52A84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54403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0D422C-679F-4009-994D-8AA5D2B25A6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13243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771C87-34EC-4BB2-B1FA-E1A7ECFF5F7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24458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EA32A7-2EF2-42BA-9050-853EE3BAEEB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72280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B333A0-B11C-4361-AC37-75DD1D00BB5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76757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A08C49-12F2-4F05-B861-5148185B8AA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10567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45A7B4-AD00-4BFF-950A-177A58FA300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27837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5F56CB-1B46-4DB1-8ADF-7458F147A30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90798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4110E0-458B-4985-8357-2A34826AD32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44969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4D3A1D-C574-4606-BB7C-6656EDA3383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95580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F1BFA33-B48A-40F8-A94B-A7EB0E748263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Documents%20and%20Settings\Administrator\&#26700;&#38754;\&#40644;&#32490;&#36149;&#27704;&#24029;&#21306;&#20915;&#36187;&#36164;&#26009;\&#40644;&#32490;&#36149;&#21306;&#27604;&#36187;&#35838;&#20214;\god%20is%20a%20girl%20&#19978;&#24093;&#26159;&#22899;&#23401;.mp3" TargetMode="External"/><Relationship Id="rId1" Type="http://schemas.openxmlformats.org/officeDocument/2006/relationships/audio" Target="file:///C:\Documents%20and%20Settings\Administrator\&#26700;&#38754;\&#40644;&#32490;&#36149;&#27704;&#24029;&#21306;&#20915;&#36187;&#36164;&#26009;\&#40644;&#32490;&#36149;&#21306;&#27604;&#36187;&#35838;&#20214;\06Ten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JUJUMAO.COMPUTER\&#26700;&#38754;\&#24066;&#32423;&#20844;&#24320;&#35838;\6.wma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etCA9R8F2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0" y="0"/>
            <a:ext cx="9139238" cy="688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5" name="06Ten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11747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god is a girl 上帝是女孩.mp3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1747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Text Box 31"/>
          <p:cNvSpPr txBox="1">
            <a:spLocks noChangeArrowheads="1"/>
          </p:cNvSpPr>
          <p:nvPr/>
        </p:nvSpPr>
        <p:spPr bwMode="auto">
          <a:xfrm>
            <a:off x="2374900" y="5410200"/>
            <a:ext cx="3886200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en-US" sz="2800" b="1">
              <a:latin typeface="Times New Roman" pitchFamily="18" charset="0"/>
            </a:endParaRPr>
          </a:p>
        </p:txBody>
      </p:sp>
      <p:sp>
        <p:nvSpPr>
          <p:cNvPr id="3078" name="Text Box 32"/>
          <p:cNvSpPr txBox="1">
            <a:spLocks noChangeArrowheads="1"/>
          </p:cNvSpPr>
          <p:nvPr/>
        </p:nvSpPr>
        <p:spPr bwMode="auto">
          <a:xfrm>
            <a:off x="2603500" y="5486400"/>
            <a:ext cx="3505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en-US" sz="1600" b="1">
              <a:latin typeface="Times New Roman" pitchFamily="18" charset="0"/>
            </a:endParaRPr>
          </a:p>
        </p:txBody>
      </p:sp>
      <p:sp>
        <p:nvSpPr>
          <p:cNvPr id="3079" name="Text Box 3"/>
          <p:cNvSpPr txBox="1">
            <a:spLocks noChangeArrowheads="1"/>
          </p:cNvSpPr>
          <p:nvPr/>
        </p:nvSpPr>
        <p:spPr bwMode="auto">
          <a:xfrm>
            <a:off x="1692275" y="117475"/>
            <a:ext cx="5400675" cy="1309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zh-CN" altLang="en-US" sz="8000" b="1"/>
              <a:t>Unit 6 词组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audio>
              <p:cMediaNode>
                <p:cTn id="2" fill="hold" display="0" nodeType="clickEffect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75"/>
                </p:tgtEl>
              </p:cMediaNode>
            </p:audio>
            <p:audio>
              <p:cMediaNode>
                <p:cTn id="3" fill="hold" display="0" nodeType="clickEffect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7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-103188" y="476250"/>
            <a:ext cx="2587626" cy="62674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2800"/>
              <a:t>1.看报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2800"/>
              <a:t>2.做汤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2800"/>
              <a:t>3.看电影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2800"/>
              <a:t>4.美国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2800"/>
              <a:t>5.端午节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2800"/>
              <a:t>6.错过校车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2800"/>
              <a:t>7.想念他家人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2800"/>
              <a:t>8.打电话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2800"/>
              <a:t>9.想要干。。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2800"/>
              <a:t>10.听CD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2800"/>
              <a:t>11.洗衣服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2800"/>
              <a:t>12.一会见。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2800"/>
              <a:t>13.今天的故事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3132138" y="-17463"/>
            <a:ext cx="2808287" cy="574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zh-CN" altLang="en-US" sz="3200" b="1">
                <a:solidFill>
                  <a:srgbClr val="0000CC"/>
                </a:solidFill>
              </a:rPr>
              <a:t>Unit 6 词组</a:t>
            </a:r>
          </a:p>
        </p:txBody>
      </p:sp>
      <p:sp>
        <p:nvSpPr>
          <p:cNvPr id="4100" name="Rectangle 4"/>
          <p:cNvSpPr>
            <a:spLocks noGrp="1" noChangeArrowheads="1"/>
          </p:cNvSpPr>
          <p:nvPr/>
        </p:nvSpPr>
        <p:spPr bwMode="auto">
          <a:xfrm>
            <a:off x="2197100" y="479425"/>
            <a:ext cx="2879725" cy="626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/>
            <a:r>
              <a:rPr lang="zh-CN" altLang="en-US" sz="2800"/>
              <a:t>14.祝你新年愉快</a:t>
            </a:r>
          </a:p>
          <a:p>
            <a:pPr marL="342900" indent="-342900" algn="l"/>
            <a:r>
              <a:rPr lang="zh-CN" altLang="en-US" sz="2800"/>
              <a:t>15.希望干某事</a:t>
            </a:r>
          </a:p>
          <a:p>
            <a:pPr marL="342900" indent="-342900" algn="l"/>
            <a:r>
              <a:rPr lang="zh-CN" altLang="en-US" sz="2800"/>
              <a:t>16.希望某人干某事</a:t>
            </a:r>
          </a:p>
          <a:p>
            <a:pPr marL="342900" indent="-342900" algn="l"/>
            <a:r>
              <a:rPr lang="zh-CN" altLang="en-US" sz="2800"/>
              <a:t>17.祝他们健康</a:t>
            </a:r>
          </a:p>
          <a:p>
            <a:pPr marL="342900" indent="-342900" algn="l"/>
            <a:r>
              <a:rPr lang="zh-CN" altLang="en-US" sz="2800"/>
              <a:t>18.用电脑做作业</a:t>
            </a:r>
          </a:p>
          <a:p>
            <a:pPr marL="342900" indent="-342900" algn="l"/>
            <a:r>
              <a:rPr lang="zh-CN" altLang="en-US" sz="2800"/>
              <a:t>19.用钢笔写</a:t>
            </a:r>
          </a:p>
          <a:p>
            <a:pPr marL="342900" indent="-342900" algn="l"/>
            <a:r>
              <a:rPr lang="zh-CN" altLang="en-US" sz="2800"/>
              <a:t>20.明天晚上</a:t>
            </a:r>
          </a:p>
          <a:p>
            <a:pPr marL="342900" indent="-342900" algn="l"/>
            <a:r>
              <a:rPr lang="zh-CN" altLang="en-US" sz="2800"/>
              <a:t>21.购物</a:t>
            </a:r>
          </a:p>
          <a:p>
            <a:pPr marL="342900" indent="-342900" algn="l"/>
            <a:r>
              <a:rPr lang="zh-CN" altLang="en-US" sz="2800"/>
              <a:t>22.在家学习</a:t>
            </a:r>
          </a:p>
          <a:p>
            <a:pPr marL="342900" indent="-342900" algn="l"/>
            <a:r>
              <a:rPr lang="zh-CN" altLang="en-US" sz="2800"/>
              <a:t>23.他的寄宿家庭</a:t>
            </a:r>
          </a:p>
          <a:p>
            <a:pPr marL="342900" indent="-342900" algn="l"/>
            <a:r>
              <a:rPr lang="zh-CN" altLang="en-US" sz="2800"/>
              <a:t>24.东道国</a:t>
            </a:r>
          </a:p>
          <a:p>
            <a:pPr marL="342900" indent="-342900" algn="l"/>
            <a:r>
              <a:rPr lang="zh-CN" altLang="en-US" sz="2800"/>
              <a:t>25.考虑</a:t>
            </a:r>
          </a:p>
          <a:p>
            <a:pPr marL="342900" indent="-342900" algn="l"/>
            <a:r>
              <a:rPr lang="zh-CN" altLang="en-US" sz="2800"/>
              <a:t>26.包粽子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</a:pPr>
            <a:endParaRPr lang="zh-CN" altLang="en-US" sz="2800"/>
          </a:p>
        </p:txBody>
      </p:sp>
      <p:sp>
        <p:nvSpPr>
          <p:cNvPr id="4101" name="Rectangle 5"/>
          <p:cNvSpPr>
            <a:spLocks noGrp="1" noChangeArrowheads="1"/>
          </p:cNvSpPr>
          <p:nvPr/>
        </p:nvSpPr>
        <p:spPr bwMode="auto">
          <a:xfrm>
            <a:off x="4932363" y="404813"/>
            <a:ext cx="4321175" cy="648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10000"/>
              </a:lnSpc>
            </a:pPr>
            <a:r>
              <a:rPr lang="zh-CN" altLang="en-US" sz="2800"/>
              <a:t>27.没有地方比得上自己家</a:t>
            </a:r>
          </a:p>
          <a:p>
            <a:pPr marL="342900" indent="-342900" algn="l">
              <a:lnSpc>
                <a:spcPct val="110000"/>
              </a:lnSpc>
            </a:pPr>
            <a:r>
              <a:rPr lang="zh-CN" altLang="en-US" sz="2800"/>
              <a:t>28.给他表哥打电话</a:t>
            </a:r>
          </a:p>
          <a:p>
            <a:pPr marL="342900" indent="-342900" algn="l">
              <a:lnSpc>
                <a:spcPct val="110000"/>
              </a:lnSpc>
            </a:pPr>
            <a:r>
              <a:rPr lang="zh-CN" altLang="en-US" sz="2800"/>
              <a:t>29.看起来比她实际年龄小</a:t>
            </a:r>
          </a:p>
          <a:p>
            <a:pPr marL="342900" indent="-342900" algn="l">
              <a:lnSpc>
                <a:spcPct val="110000"/>
              </a:lnSpc>
            </a:pPr>
            <a:r>
              <a:rPr lang="zh-CN" altLang="en-US" sz="2800"/>
              <a:t>30.一个---，另一个---</a:t>
            </a:r>
          </a:p>
          <a:p>
            <a:pPr marL="342900" indent="-342900" algn="l">
              <a:lnSpc>
                <a:spcPct val="110000"/>
              </a:lnSpc>
            </a:pPr>
            <a:r>
              <a:rPr lang="zh-CN" altLang="en-US" sz="2800"/>
              <a:t>31.一些---，另一些---</a:t>
            </a:r>
          </a:p>
          <a:p>
            <a:pPr marL="342900" indent="-342900" algn="l">
              <a:lnSpc>
                <a:spcPct val="110000"/>
              </a:lnSpc>
            </a:pPr>
            <a:r>
              <a:rPr lang="zh-CN" altLang="en-US" sz="2800"/>
              <a:t>32.任何一天来</a:t>
            </a:r>
          </a:p>
          <a:p>
            <a:pPr marL="342900" indent="-342900" algn="l">
              <a:lnSpc>
                <a:spcPct val="110000"/>
              </a:lnSpc>
            </a:pPr>
            <a:r>
              <a:rPr lang="zh-CN" altLang="en-US" sz="2800"/>
              <a:t>33.和我一块吃晚饭</a:t>
            </a:r>
          </a:p>
          <a:p>
            <a:pPr marL="342900" indent="-342900" algn="l">
              <a:lnSpc>
                <a:spcPct val="110000"/>
              </a:lnSpc>
            </a:pPr>
            <a:r>
              <a:rPr lang="zh-CN" altLang="en-US" sz="2800"/>
              <a:t>34.在电视上看划船比赛</a:t>
            </a:r>
          </a:p>
          <a:p>
            <a:pPr marL="342900" indent="-342900" algn="l">
              <a:lnSpc>
                <a:spcPct val="110000"/>
              </a:lnSpc>
            </a:pPr>
            <a:r>
              <a:rPr lang="zh-CN" altLang="en-US" sz="2800"/>
              <a:t>35.像其它的任何一个夜晚</a:t>
            </a:r>
          </a:p>
          <a:p>
            <a:pPr marL="342900" indent="-342900" algn="l">
              <a:lnSpc>
                <a:spcPct val="110000"/>
              </a:lnSpc>
            </a:pPr>
            <a:r>
              <a:rPr lang="zh-CN" altLang="en-US" sz="2800"/>
              <a:t>36.给她的孩子们读故事</a:t>
            </a:r>
          </a:p>
          <a:p>
            <a:pPr marL="342900" indent="-342900" algn="l">
              <a:lnSpc>
                <a:spcPct val="110000"/>
              </a:lnSpc>
            </a:pPr>
            <a:r>
              <a:rPr lang="zh-CN" altLang="en-US" sz="2800"/>
              <a:t>37.在游泳池里游泳</a:t>
            </a:r>
          </a:p>
          <a:p>
            <a:pPr marL="342900" indent="-342900" algn="l">
              <a:lnSpc>
                <a:spcPct val="110000"/>
              </a:lnSpc>
            </a:pPr>
            <a:r>
              <a:rPr lang="zh-CN" altLang="en-US" sz="2800"/>
              <a:t>38.一位来自深圳的学生</a:t>
            </a:r>
          </a:p>
          <a:p>
            <a:pPr marL="342900" indent="-342900" algn="l">
              <a:lnSpc>
                <a:spcPct val="110000"/>
              </a:lnSpc>
            </a:pPr>
            <a:r>
              <a:rPr lang="zh-CN" altLang="en-US" sz="2800"/>
              <a:t>39.复习准备考试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3132138" y="-3175"/>
            <a:ext cx="2808287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zh-CN" altLang="en-US" sz="3200" b="1">
                <a:solidFill>
                  <a:srgbClr val="0000CC"/>
                </a:solidFill>
              </a:rPr>
              <a:t>Unit 6 词组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484438" y="549275"/>
            <a:ext cx="6769100" cy="63373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>
                <a:solidFill>
                  <a:srgbClr val="FF0000"/>
                </a:solidFill>
              </a:rPr>
              <a:t>1.read a newspaper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>
                <a:solidFill>
                  <a:srgbClr val="FF0000"/>
                </a:solidFill>
              </a:rPr>
              <a:t>2.make soup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>
                <a:solidFill>
                  <a:srgbClr val="FF0000"/>
                </a:solidFill>
              </a:rPr>
              <a:t>3.go to the movies(go to a movie)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>
                <a:solidFill>
                  <a:srgbClr val="FF0000"/>
                </a:solidFill>
              </a:rPr>
              <a:t>4.the United States of America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>
                <a:solidFill>
                  <a:srgbClr val="FF0000"/>
                </a:solidFill>
              </a:rPr>
              <a:t>5.Dragon Boat Festival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>
                <a:solidFill>
                  <a:srgbClr val="FF0000"/>
                </a:solidFill>
              </a:rPr>
              <a:t>6.miss the school bus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>
                <a:solidFill>
                  <a:srgbClr val="FF0000"/>
                </a:solidFill>
              </a:rPr>
              <a:t>7.miss his family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>
                <a:solidFill>
                  <a:srgbClr val="FF0000"/>
                </a:solidFill>
              </a:rPr>
              <a:t>8.talk on a phone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>
                <a:solidFill>
                  <a:srgbClr val="FF0000"/>
                </a:solidFill>
              </a:rPr>
              <a:t>9.would like(love) to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>
                <a:solidFill>
                  <a:srgbClr val="FF0000"/>
                </a:solidFill>
              </a:rPr>
              <a:t>10.listen to a CD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>
                <a:solidFill>
                  <a:srgbClr val="FF0000"/>
                </a:solidFill>
              </a:rPr>
              <a:t>11.wash the clothes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>
                <a:solidFill>
                  <a:srgbClr val="FF0000"/>
                </a:solidFill>
              </a:rPr>
              <a:t>12.See you then(soon).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>
                <a:solidFill>
                  <a:srgbClr val="FF0000"/>
                </a:solidFill>
              </a:rPr>
              <a:t>13.today 's story</a:t>
            </a:r>
          </a:p>
        </p:txBody>
      </p:sp>
      <p:sp>
        <p:nvSpPr>
          <p:cNvPr id="5124" name="Rectangle 2"/>
          <p:cNvSpPr>
            <a:spLocks noGrp="1" noChangeArrowheads="1"/>
          </p:cNvSpPr>
          <p:nvPr/>
        </p:nvSpPr>
        <p:spPr bwMode="auto">
          <a:xfrm>
            <a:off x="107950" y="620713"/>
            <a:ext cx="2519363" cy="626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</a:pPr>
            <a:r>
              <a:rPr lang="zh-CN" altLang="en-US" sz="2800"/>
              <a:t>1.看报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</a:pPr>
            <a:r>
              <a:rPr lang="zh-CN" altLang="en-US" sz="2800"/>
              <a:t>2.做汤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</a:pPr>
            <a:r>
              <a:rPr lang="zh-CN" altLang="en-US" sz="2800"/>
              <a:t>3.看电影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</a:pPr>
            <a:r>
              <a:rPr lang="zh-CN" altLang="en-US" sz="2800"/>
              <a:t>4.美国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</a:pPr>
            <a:r>
              <a:rPr lang="zh-CN" altLang="en-US" sz="2800"/>
              <a:t>5.端午节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</a:pPr>
            <a:r>
              <a:rPr lang="zh-CN" altLang="en-US" sz="2800"/>
              <a:t>6.错过校车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</a:pPr>
            <a:r>
              <a:rPr lang="zh-CN" altLang="en-US" sz="2800"/>
              <a:t>7.想念他家人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</a:pPr>
            <a:r>
              <a:rPr lang="zh-CN" altLang="en-US" sz="2800"/>
              <a:t>8.打电话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</a:pPr>
            <a:r>
              <a:rPr lang="zh-CN" altLang="en-US" sz="2800"/>
              <a:t>9.想要---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</a:pPr>
            <a:r>
              <a:rPr lang="zh-CN" altLang="en-US" sz="2800"/>
              <a:t>10.听CD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</a:pPr>
            <a:r>
              <a:rPr lang="zh-CN" altLang="en-US" sz="2800"/>
              <a:t>11.洗衣服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</a:pPr>
            <a:r>
              <a:rPr lang="zh-CN" altLang="en-US" sz="2800"/>
              <a:t>12.一会见。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</a:pPr>
            <a:r>
              <a:rPr lang="zh-CN" altLang="en-US" sz="2800"/>
              <a:t>13.今天的故事</a:t>
            </a:r>
            <a:endParaRPr lang="zh-CN" altLang="en-US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80"/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80"/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80"/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7" dur="80"/>
                                        <p:tgtEl>
                                          <p:spTgt spid="51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8" dur="80"/>
                                        <p:tgtEl>
                                          <p:spTgt spid="51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80"/>
                                        <p:tgtEl>
                                          <p:spTgt spid="51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4" dur="80"/>
                                        <p:tgtEl>
                                          <p:spTgt spid="51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5" dur="80"/>
                                        <p:tgtEl>
                                          <p:spTgt spid="51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80"/>
                                        <p:tgtEl>
                                          <p:spTgt spid="51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1" dur="80"/>
                                        <p:tgtEl>
                                          <p:spTgt spid="51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2" dur="80"/>
                                        <p:tgtEl>
                                          <p:spTgt spid="51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80"/>
                                        <p:tgtEl>
                                          <p:spTgt spid="51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3132138" y="44450"/>
            <a:ext cx="280828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zh-CN" altLang="en-US" sz="3200" b="1">
                <a:solidFill>
                  <a:srgbClr val="0000CC"/>
                </a:solidFill>
              </a:rPr>
              <a:t>Unit 6 词组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916238" y="549275"/>
            <a:ext cx="6481762" cy="63785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2800">
                <a:solidFill>
                  <a:srgbClr val="FF0000"/>
                </a:solidFill>
              </a:rPr>
              <a:t>14.wish you a happy new year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2800">
                <a:solidFill>
                  <a:srgbClr val="FF0000"/>
                </a:solidFill>
              </a:rPr>
              <a:t>15.wish(hope) to do sth.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2800">
                <a:solidFill>
                  <a:srgbClr val="FF0000"/>
                </a:solidFill>
              </a:rPr>
              <a:t>  16.wish sb. to do sth.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2800">
                <a:solidFill>
                  <a:srgbClr val="FF0000"/>
                </a:solidFill>
              </a:rPr>
              <a:t>17.wish them well(healthy)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2800">
                <a:solidFill>
                  <a:srgbClr val="FF0000"/>
                </a:solidFill>
              </a:rPr>
              <a:t>18.use a computer for the homework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2800">
                <a:solidFill>
                  <a:srgbClr val="FF0000"/>
                </a:solidFill>
              </a:rPr>
              <a:t>19.use a pen to write(write with a pen)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2800">
                <a:solidFill>
                  <a:srgbClr val="FF0000"/>
                </a:solidFill>
              </a:rPr>
              <a:t>20.tomorrow evening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2800">
                <a:solidFill>
                  <a:srgbClr val="FF0000"/>
                </a:solidFill>
              </a:rPr>
              <a:t>21.go shopping(do some shopping)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2800">
                <a:solidFill>
                  <a:srgbClr val="FF0000"/>
                </a:solidFill>
              </a:rPr>
              <a:t>22.study at home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2800">
                <a:solidFill>
                  <a:srgbClr val="FF0000"/>
                </a:solidFill>
              </a:rPr>
              <a:t>23.his host family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2800">
                <a:solidFill>
                  <a:srgbClr val="FF0000"/>
                </a:solidFill>
              </a:rPr>
              <a:t>24.the host country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2800">
                <a:solidFill>
                  <a:srgbClr val="FF0000"/>
                </a:solidFill>
              </a:rPr>
              <a:t>25.think about(of)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2800">
                <a:solidFill>
                  <a:srgbClr val="FF0000"/>
                </a:solidFill>
              </a:rPr>
              <a:t>26.make zongzi</a:t>
            </a:r>
          </a:p>
        </p:txBody>
      </p:sp>
      <p:sp>
        <p:nvSpPr>
          <p:cNvPr id="6148" name="Rectangle 4"/>
          <p:cNvSpPr>
            <a:spLocks noGrp="1" noChangeArrowheads="1"/>
          </p:cNvSpPr>
          <p:nvPr/>
        </p:nvSpPr>
        <p:spPr bwMode="auto">
          <a:xfrm>
            <a:off x="107950" y="549275"/>
            <a:ext cx="3168650" cy="6265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lnSpc>
                <a:spcPct val="110000"/>
              </a:lnSpc>
            </a:pPr>
            <a:r>
              <a:rPr lang="zh-CN" altLang="en-US" sz="2800"/>
              <a:t>14.祝你新年愉快</a:t>
            </a:r>
          </a:p>
          <a:p>
            <a:pPr marL="342900" indent="-342900" algn="l">
              <a:lnSpc>
                <a:spcPct val="110000"/>
              </a:lnSpc>
            </a:pPr>
            <a:r>
              <a:rPr lang="zh-CN" altLang="en-US" sz="2800"/>
              <a:t>15.希望干某事</a:t>
            </a:r>
          </a:p>
          <a:p>
            <a:pPr marL="342900" indent="-342900" algn="l">
              <a:lnSpc>
                <a:spcPct val="110000"/>
              </a:lnSpc>
            </a:pPr>
            <a:r>
              <a:rPr lang="zh-CN" altLang="en-US" sz="2800"/>
              <a:t>16.希望某人干某事</a:t>
            </a:r>
          </a:p>
          <a:p>
            <a:pPr marL="342900" indent="-342900" algn="l">
              <a:lnSpc>
                <a:spcPct val="110000"/>
              </a:lnSpc>
            </a:pPr>
            <a:r>
              <a:rPr lang="zh-CN" altLang="en-US" sz="2800"/>
              <a:t>17.祝他们健康</a:t>
            </a:r>
          </a:p>
          <a:p>
            <a:pPr marL="342900" indent="-342900" algn="l">
              <a:lnSpc>
                <a:spcPct val="110000"/>
              </a:lnSpc>
            </a:pPr>
            <a:r>
              <a:rPr lang="zh-CN" altLang="en-US" sz="2800"/>
              <a:t>18.用电脑做作业</a:t>
            </a:r>
          </a:p>
          <a:p>
            <a:pPr marL="342900" indent="-342900" algn="l">
              <a:lnSpc>
                <a:spcPct val="110000"/>
              </a:lnSpc>
            </a:pPr>
            <a:r>
              <a:rPr lang="zh-CN" altLang="en-US" sz="2800"/>
              <a:t>19.用钢笔写</a:t>
            </a:r>
          </a:p>
          <a:p>
            <a:pPr marL="342900" indent="-342900" algn="l">
              <a:lnSpc>
                <a:spcPct val="110000"/>
              </a:lnSpc>
            </a:pPr>
            <a:r>
              <a:rPr lang="zh-CN" altLang="en-US" sz="2800"/>
              <a:t>20.明天晚上</a:t>
            </a:r>
          </a:p>
          <a:p>
            <a:pPr marL="342900" indent="-342900" algn="l">
              <a:lnSpc>
                <a:spcPct val="110000"/>
              </a:lnSpc>
            </a:pPr>
            <a:r>
              <a:rPr lang="zh-CN" altLang="en-US" sz="2800"/>
              <a:t>21.购物</a:t>
            </a:r>
          </a:p>
          <a:p>
            <a:pPr marL="342900" indent="-342900" algn="l">
              <a:lnSpc>
                <a:spcPct val="110000"/>
              </a:lnSpc>
            </a:pPr>
            <a:r>
              <a:rPr lang="zh-CN" altLang="en-US" sz="2800"/>
              <a:t>22.在家学习</a:t>
            </a:r>
          </a:p>
          <a:p>
            <a:pPr marL="342900" indent="-342900" algn="l">
              <a:lnSpc>
                <a:spcPct val="110000"/>
              </a:lnSpc>
            </a:pPr>
            <a:r>
              <a:rPr lang="zh-CN" altLang="en-US" sz="2800"/>
              <a:t>23.他的寄宿家庭</a:t>
            </a:r>
          </a:p>
          <a:p>
            <a:pPr marL="342900" indent="-342900" algn="l">
              <a:lnSpc>
                <a:spcPct val="110000"/>
              </a:lnSpc>
            </a:pPr>
            <a:r>
              <a:rPr lang="zh-CN" altLang="en-US" sz="2800"/>
              <a:t>24.东道国</a:t>
            </a:r>
          </a:p>
          <a:p>
            <a:pPr marL="342900" indent="-342900" algn="l">
              <a:lnSpc>
                <a:spcPct val="110000"/>
              </a:lnSpc>
            </a:pPr>
            <a:r>
              <a:rPr lang="zh-CN" altLang="en-US" sz="2800"/>
              <a:t>25.考虑</a:t>
            </a:r>
          </a:p>
          <a:p>
            <a:pPr marL="342900" indent="-342900" algn="l">
              <a:lnSpc>
                <a:spcPct val="110000"/>
              </a:lnSpc>
            </a:pPr>
            <a:r>
              <a:rPr lang="zh-CN" altLang="en-US" sz="2800"/>
              <a:t>26.包粽子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</a:pPr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80"/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80"/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80"/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7" dur="80"/>
                                        <p:tgtEl>
                                          <p:spTgt spid="61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8" dur="80"/>
                                        <p:tgtEl>
                                          <p:spTgt spid="61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80"/>
                                        <p:tgtEl>
                                          <p:spTgt spid="61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4" dur="80"/>
                                        <p:tgtEl>
                                          <p:spTgt spid="61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5" dur="80"/>
                                        <p:tgtEl>
                                          <p:spTgt spid="61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80"/>
                                        <p:tgtEl>
                                          <p:spTgt spid="61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1" dur="80"/>
                                        <p:tgtEl>
                                          <p:spTgt spid="614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2" dur="80"/>
                                        <p:tgtEl>
                                          <p:spTgt spid="614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80"/>
                                        <p:tgtEl>
                                          <p:spTgt spid="614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2484438" y="-7938"/>
            <a:ext cx="2808287" cy="574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zh-CN" altLang="en-US" sz="3200" b="1">
                <a:solidFill>
                  <a:srgbClr val="0000FF"/>
                </a:solidFill>
              </a:rPr>
              <a:t>Unit 6 词组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781425" y="620713"/>
            <a:ext cx="5688013" cy="62642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800">
                <a:solidFill>
                  <a:srgbClr val="FF0000"/>
                </a:solidFill>
              </a:rPr>
              <a:t>   27. no place like home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800">
                <a:solidFill>
                  <a:srgbClr val="FF0000"/>
                </a:solidFill>
              </a:rPr>
              <a:t>28.talk on the phone to his cousin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800">
                <a:solidFill>
                  <a:srgbClr val="FF0000"/>
                </a:solidFill>
              </a:rPr>
              <a:t>   29.look young for her age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800">
                <a:solidFill>
                  <a:srgbClr val="FF0000"/>
                </a:solidFill>
              </a:rPr>
              <a:t>30.one---.the other---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800">
                <a:solidFill>
                  <a:srgbClr val="FF0000"/>
                </a:solidFill>
              </a:rPr>
              <a:t>31.some---.others---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800">
                <a:solidFill>
                  <a:srgbClr val="FF0000"/>
                </a:solidFill>
              </a:rPr>
              <a:t>32.come any day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800">
                <a:solidFill>
                  <a:srgbClr val="FF0000"/>
                </a:solidFill>
              </a:rPr>
              <a:t>33.join me for dinner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800">
                <a:solidFill>
                  <a:srgbClr val="FF0000"/>
                </a:solidFill>
              </a:rPr>
              <a:t>    (eat dinner with me)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800">
                <a:solidFill>
                  <a:srgbClr val="FF0000"/>
                </a:solidFill>
              </a:rPr>
              <a:t>34.watch the boat game on TV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800">
                <a:solidFill>
                  <a:srgbClr val="FF0000"/>
                </a:solidFill>
              </a:rPr>
              <a:t>  35.like any other night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800">
                <a:solidFill>
                  <a:srgbClr val="FF0000"/>
                </a:solidFill>
              </a:rPr>
              <a:t>36.read a story to her children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800">
                <a:solidFill>
                  <a:srgbClr val="FF0000"/>
                </a:solidFill>
              </a:rPr>
              <a:t>37.swim in the (swimming) pool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800">
                <a:solidFill>
                  <a:srgbClr val="FF0000"/>
                </a:solidFill>
              </a:rPr>
              <a:t>38.a student from Shenzhen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800">
                <a:solidFill>
                  <a:srgbClr val="FF0000"/>
                </a:solidFill>
              </a:rPr>
              <a:t>39.study for a test         </a:t>
            </a:r>
            <a:r>
              <a:rPr lang="zh-CN" altLang="en-US" sz="2800"/>
              <a:t>完</a:t>
            </a:r>
          </a:p>
        </p:txBody>
      </p:sp>
      <p:sp>
        <p:nvSpPr>
          <p:cNvPr id="7172" name="Rectangle 5"/>
          <p:cNvSpPr>
            <a:spLocks noGrp="1" noChangeArrowheads="1"/>
          </p:cNvSpPr>
          <p:nvPr/>
        </p:nvSpPr>
        <p:spPr bwMode="auto">
          <a:xfrm>
            <a:off x="-104775" y="549275"/>
            <a:ext cx="4314825" cy="648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/>
            <a:r>
              <a:rPr lang="zh-CN" altLang="en-US" sz="2800"/>
              <a:t>27.没有地方比得上自己家</a:t>
            </a:r>
          </a:p>
          <a:p>
            <a:pPr marL="342900" indent="-342900" algn="l"/>
            <a:r>
              <a:rPr lang="zh-CN" altLang="en-US" sz="2800"/>
              <a:t>28.给他表哥打电话</a:t>
            </a:r>
          </a:p>
          <a:p>
            <a:pPr marL="342900" indent="-342900" algn="l"/>
            <a:r>
              <a:rPr lang="zh-CN" altLang="en-US" sz="2800"/>
              <a:t>29.看起来比她实际年龄小</a:t>
            </a:r>
          </a:p>
          <a:p>
            <a:pPr marL="342900" indent="-342900" algn="l"/>
            <a:r>
              <a:rPr lang="zh-CN" altLang="en-US" sz="2800"/>
              <a:t>30.一个---，另一个---</a:t>
            </a:r>
          </a:p>
          <a:p>
            <a:pPr marL="342900" indent="-342900" algn="l"/>
            <a:r>
              <a:rPr lang="zh-CN" altLang="en-US" sz="2800"/>
              <a:t>31.一些---，另一些---</a:t>
            </a:r>
          </a:p>
          <a:p>
            <a:pPr marL="342900" indent="-342900" algn="l"/>
            <a:r>
              <a:rPr lang="zh-CN" altLang="en-US" sz="2800"/>
              <a:t>32.任何一天来</a:t>
            </a:r>
          </a:p>
          <a:p>
            <a:pPr marL="342900" indent="-342900" algn="l"/>
            <a:r>
              <a:rPr lang="zh-CN" altLang="en-US" sz="2800"/>
              <a:t>33.和我一块吃晚饭</a:t>
            </a:r>
          </a:p>
          <a:p>
            <a:pPr marL="342900" indent="-342900" algn="l"/>
            <a:endParaRPr lang="zh-CN" altLang="en-US" sz="2800"/>
          </a:p>
          <a:p>
            <a:pPr marL="342900" indent="-342900" algn="l"/>
            <a:r>
              <a:rPr lang="zh-CN" altLang="en-US" sz="2800"/>
              <a:t>34.在电视上看划船比赛</a:t>
            </a:r>
          </a:p>
          <a:p>
            <a:pPr marL="342900" indent="-342900" algn="l"/>
            <a:r>
              <a:rPr lang="zh-CN" altLang="en-US" sz="2800"/>
              <a:t>35.像其它的任何一个夜晚</a:t>
            </a:r>
          </a:p>
          <a:p>
            <a:pPr marL="342900" indent="-342900" algn="l"/>
            <a:r>
              <a:rPr lang="zh-CN" altLang="en-US" sz="2800"/>
              <a:t>36.给她的孩子们读故事</a:t>
            </a:r>
          </a:p>
          <a:p>
            <a:pPr marL="342900" indent="-342900" algn="l"/>
            <a:r>
              <a:rPr lang="zh-CN" altLang="en-US" sz="2800"/>
              <a:t>37.在游泳池里游泳</a:t>
            </a:r>
          </a:p>
          <a:p>
            <a:pPr marL="342900" indent="-342900" algn="l"/>
            <a:r>
              <a:rPr lang="zh-CN" altLang="en-US" sz="2800"/>
              <a:t>38.一位来自深圳的学生</a:t>
            </a:r>
          </a:p>
          <a:p>
            <a:pPr marL="342900" indent="-342900" algn="l"/>
            <a:r>
              <a:rPr lang="zh-CN" altLang="en-US" sz="2800"/>
              <a:t>39.复习准备考试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880"/>
                            </p:stCondLst>
                            <p:childTnLst>
                              <p:par>
                                <p:cTn id="5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2" dur="80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3" dur="80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80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9" dur="80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0" dur="80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80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6" dur="80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7" dur="80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80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3" dur="80"/>
                                        <p:tgtEl>
                                          <p:spTgt spid="7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4" dur="80"/>
                                        <p:tgtEl>
                                          <p:spTgt spid="7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80"/>
                                        <p:tgtEl>
                                          <p:spTgt spid="7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0" dur="80"/>
                                        <p:tgtEl>
                                          <p:spTgt spid="71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1" dur="80"/>
                                        <p:tgtEl>
                                          <p:spTgt spid="71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80"/>
                                        <p:tgtEl>
                                          <p:spTgt spid="71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7" dur="80"/>
                                        <p:tgtEl>
                                          <p:spTgt spid="717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8" dur="80"/>
                                        <p:tgtEl>
                                          <p:spTgt spid="717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80"/>
                                        <p:tgtEl>
                                          <p:spTgt spid="717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195" name="6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8769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WordArt 4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3141663"/>
            <a:ext cx="4645025" cy="278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标题 2"/>
          <p:cNvPicPr>
            <a:picLocks noGrp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196975"/>
            <a:ext cx="3163888" cy="17287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>
                <p:cTn id="2" fill="hold" display="0" nodeType="clickEffect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19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157255212</TotalTime>
  <Pages>0</Pages>
  <Words>714</Words>
  <Characters>0</Characters>
  <Application>Microsoft Office PowerPoint</Application>
  <DocSecurity>0</DocSecurity>
  <PresentationFormat>全屏显示(4:3)</PresentationFormat>
  <Lines>0</Lines>
  <Paragraphs>124</Paragraphs>
  <Slides>6</Slides>
  <Notes>0</Notes>
  <HiddenSlides>0</HiddenSlides>
  <MMClips>3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0" baseType="lpstr">
      <vt:lpstr>Arial</vt:lpstr>
      <vt:lpstr>宋体</vt:lpstr>
      <vt:lpstr>Times New Roman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subject/>
  <dc:creator>Administrator</dc:creator>
  <cp:keywords/>
  <dc:description/>
  <cp:lastModifiedBy>user</cp:lastModifiedBy>
  <cp:revision>177</cp:revision>
  <cp:lastPrinted>1899-12-30T00:00:00Z</cp:lastPrinted>
  <dcterms:created xsi:type="dcterms:W3CDTF">2007-11-24T08:24:34Z</dcterms:created>
  <dcterms:modified xsi:type="dcterms:W3CDTF">2015-08-12T02:13:25Z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2052-6.6.0.2461</vt:lpwstr>
  </property>
</Properties>
</file>